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6" r:id="rId3"/>
    <p:sldId id="267" r:id="rId4"/>
    <p:sldId id="257" r:id="rId5"/>
    <p:sldId id="269" r:id="rId6"/>
    <p:sldId id="270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6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69C5-9004-42A0-8B2A-B5971ECFD428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C021C-1952-4793-AA6F-1E50D995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6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69C5-9004-42A0-8B2A-B5971ECFD428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C021C-1952-4793-AA6F-1E50D995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4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69C5-9004-42A0-8B2A-B5971ECFD428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C021C-1952-4793-AA6F-1E50D995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94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69C5-9004-42A0-8B2A-B5971ECFD428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C021C-1952-4793-AA6F-1E50D995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1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69C5-9004-42A0-8B2A-B5971ECFD428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C021C-1952-4793-AA6F-1E50D995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7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69C5-9004-42A0-8B2A-B5971ECFD428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C021C-1952-4793-AA6F-1E50D995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8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69C5-9004-42A0-8B2A-B5971ECFD428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C021C-1952-4793-AA6F-1E50D995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6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69C5-9004-42A0-8B2A-B5971ECFD428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C021C-1952-4793-AA6F-1E50D995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4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69C5-9004-42A0-8B2A-B5971ECFD428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C021C-1952-4793-AA6F-1E50D995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69C5-9004-42A0-8B2A-B5971ECFD428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C021C-1952-4793-AA6F-1E50D995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4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69C5-9004-42A0-8B2A-B5971ECFD428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C021C-1952-4793-AA6F-1E50D995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4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B69C5-9004-42A0-8B2A-B5971ECFD428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C021C-1952-4793-AA6F-1E50D995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9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WordArt 8"/>
          <p:cNvSpPr>
            <a:spLocks noTextEdit="1"/>
          </p:cNvSpPr>
          <p:nvPr/>
        </p:nvSpPr>
        <p:spPr>
          <a:xfrm>
            <a:off x="571500" y="3352800"/>
            <a:ext cx="10058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7500" lnSpcReduction="10000"/>
          </a:bodyPr>
          <a:lstStyle/>
          <a:p>
            <a:pPr algn="ctr" eaLnBrk="0" hangingPunct="0"/>
            <a:endParaRPr lang="en-US" sz="4800" b="1" i="1">
              <a:ln w="952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  <a:solidFill>
                <a:schemeClr val="tx1"/>
              </a:soli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2108200"/>
            <a:ext cx="10566400" cy="2061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buNone/>
            </a:pPr>
            <a:r>
              <a:rPr sz="6400" b="1" dirty="0">
                <a:solidFill>
                  <a:srgbClr val="376092"/>
                </a:solidFill>
                <a:latin typeface="Cambria" panose="02040503050406030204" pitchFamily="18" charset="0"/>
              </a:rPr>
              <a:t>CHÀO MỪNG CÁC </a:t>
            </a:r>
            <a:r>
              <a:rPr lang="vi-VN" altLang="x-none" sz="6400" b="1" dirty="0">
                <a:solidFill>
                  <a:srgbClr val="376092"/>
                </a:solidFill>
                <a:latin typeface="Cambria" panose="02040503050406030204" pitchFamily="18" charset="0"/>
              </a:rPr>
              <a:t>EM</a:t>
            </a:r>
            <a:r>
              <a:rPr sz="6400" b="1" dirty="0">
                <a:solidFill>
                  <a:srgbClr val="376092"/>
                </a:solidFill>
                <a:latin typeface="Cambria" panose="02040503050406030204" pitchFamily="18" charset="0"/>
              </a:rPr>
              <a:t> ĐẾN VỚI BUỔI HỌC ONLINE</a:t>
            </a:r>
          </a:p>
        </p:txBody>
      </p:sp>
    </p:spTree>
    <p:extLst>
      <p:ext uri="{BB962C8B-B14F-4D97-AF65-F5344CB8AC3E}">
        <p14:creationId xmlns:p14="http://schemas.microsoft.com/office/powerpoint/2010/main" val="27687249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 descr="z2748737866961_3e1876e455efaec890c2172a8dfc6d6e"/>
          <p:cNvPicPr>
            <a:picLocks noGrp="1" noChangeAspect="1"/>
          </p:cNvPicPr>
          <p:nvPr>
            <p:ph idx="1"/>
          </p:nvPr>
        </p:nvPicPr>
        <p:blipFill>
          <a:blip r:embed="rId3">
            <a:lum contrast="18000"/>
          </a:blip>
          <a:stretch>
            <a:fillRect/>
          </a:stretch>
        </p:blipFill>
        <p:spPr>
          <a:xfrm>
            <a:off x="-568325" y="-491490"/>
            <a:ext cx="13147675" cy="7465060"/>
          </a:xfrm>
          <a:prstGeom prst="rect">
            <a:avLst/>
          </a:prstGeom>
        </p:spPr>
      </p:pic>
      <p:sp>
        <p:nvSpPr>
          <p:cNvPr id="50" name="Snip Diagonal Corner Rectangle 49"/>
          <p:cNvSpPr/>
          <p:nvPr/>
        </p:nvSpPr>
        <p:spPr>
          <a:xfrm>
            <a:off x="3905462" y="2666903"/>
            <a:ext cx="4201287" cy="2995203"/>
          </a:xfrm>
          <a:prstGeom prst="snip2DiagRect">
            <a:avLst>
              <a:gd name="adj1" fmla="val 342"/>
              <a:gd name="adj2" fmla="val 16667"/>
            </a:avLst>
          </a:prstGeom>
          <a:solidFill>
            <a:schemeClr val="accent6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  <a:latin typeface="VNI-Avo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6832" y="3054878"/>
            <a:ext cx="1433434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00000"/>
              </a:lnSpc>
            </a:pP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lnSpc>
                <a:spcPct val="100000"/>
              </a:lnSpc>
            </a:pP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235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5518785" y="4457065"/>
            <a:ext cx="929005" cy="222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96098" y="3143075"/>
            <a:ext cx="634029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89210" y="4264834"/>
            <a:ext cx="1433434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4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716</a:t>
            </a:r>
            <a:endParaRPr lang="en-US" sz="40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nip Diagonal Corner Rectangle 3"/>
          <p:cNvSpPr/>
          <p:nvPr/>
        </p:nvSpPr>
        <p:spPr>
          <a:xfrm>
            <a:off x="1065530" y="1655445"/>
            <a:ext cx="8495030" cy="939165"/>
          </a:xfrm>
          <a:prstGeom prst="snip2DiagRect">
            <a:avLst/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</p:txBody>
      </p:sp>
      <p:sp>
        <p:nvSpPr>
          <p:cNvPr id="6" name="Snip Diagonal Corner Rectangle 5"/>
          <p:cNvSpPr/>
          <p:nvPr/>
        </p:nvSpPr>
        <p:spPr>
          <a:xfrm>
            <a:off x="1066165" y="662305"/>
            <a:ext cx="5381625" cy="920750"/>
          </a:xfrm>
          <a:prstGeom prst="snip2DiagRect">
            <a:avLst/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374791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ldLvl="0" animBg="1"/>
      <p:bldP spid="13" grpId="0"/>
      <p:bldP spid="15" grpId="0"/>
      <p:bldP spid="16" grpId="0"/>
      <p:bldP spid="4" grpId="0" bldLvl="0" animBg="1"/>
      <p:bldP spid="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 descr="z2748737866961_3e1876e455efaec890c2172a8dfc6d6e"/>
          <p:cNvPicPr>
            <a:picLocks noGrp="1" noChangeAspect="1"/>
          </p:cNvPicPr>
          <p:nvPr>
            <p:ph idx="1"/>
          </p:nvPr>
        </p:nvPicPr>
        <p:blipFill>
          <a:blip r:embed="rId3">
            <a:lum contrast="18000"/>
          </a:blip>
          <a:stretch>
            <a:fillRect/>
          </a:stretch>
        </p:blipFill>
        <p:spPr>
          <a:xfrm>
            <a:off x="-529137" y="-491490"/>
            <a:ext cx="13147675" cy="7465060"/>
          </a:xfrm>
          <a:prstGeom prst="rect">
            <a:avLst/>
          </a:prstGeom>
        </p:spPr>
      </p:pic>
      <p:pic>
        <p:nvPicPr>
          <p:cNvPr id="7" name="Picture 6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5388205"/>
            <a:ext cx="2400300" cy="1468203"/>
          </a:xfrm>
          <a:prstGeom prst="rect">
            <a:avLst/>
          </a:prstGeom>
        </p:spPr>
      </p:pic>
      <p:sp>
        <p:nvSpPr>
          <p:cNvPr id="8" name="Snip Diagonal Corner Rectangle 39"/>
          <p:cNvSpPr/>
          <p:nvPr/>
        </p:nvSpPr>
        <p:spPr>
          <a:xfrm>
            <a:off x="1584047" y="859858"/>
            <a:ext cx="8495065" cy="1039944"/>
          </a:xfrm>
          <a:prstGeom prst="snip2DiagRect">
            <a:avLst/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40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Snip Diagonal Corner Rectangle 49"/>
          <p:cNvSpPr/>
          <p:nvPr/>
        </p:nvSpPr>
        <p:spPr>
          <a:xfrm>
            <a:off x="3910542" y="2271933"/>
            <a:ext cx="4201287" cy="2995203"/>
          </a:xfrm>
          <a:prstGeom prst="snip2DiagRect">
            <a:avLst>
              <a:gd name="adj1" fmla="val 342"/>
              <a:gd name="adj2" fmla="val 16667"/>
            </a:avLst>
          </a:prstGeom>
          <a:solidFill>
            <a:schemeClr val="accent6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  <a:latin typeface="VNI-Avo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9057" y="2271923"/>
            <a:ext cx="14334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237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540405" y="4155551"/>
            <a:ext cx="94029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86903" y="2705560"/>
            <a:ext cx="634029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93833" y="4048376"/>
            <a:ext cx="1433434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4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93</a:t>
            </a:r>
            <a:endParaRPr lang="en-US" sz="40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7978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727200" y="685800"/>
            <a:ext cx="89408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sz="4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sz="4000" b="1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4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2021</a:t>
            </a:r>
            <a:endParaRPr sz="4000" b="1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5"/>
          <p:cNvSpPr txBox="1"/>
          <p:nvPr/>
        </p:nvSpPr>
        <p:spPr>
          <a:xfrm>
            <a:off x="3454400" y="1600200"/>
            <a:ext cx="5111751" cy="993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sz="5865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vi-VN" altLang="x-none" sz="5865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sz="5865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sz="5865" b="1" u="sng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39875" y="2801620"/>
            <a:ext cx="8940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vi-VN" sz="6000" b="1" dirty="0" smtClean="0">
                <a:ln w="6600">
                  <a:noFill/>
                  <a:prstDash val="solid"/>
                </a:ln>
                <a:solidFill>
                  <a:schemeClr val="accent2"/>
                </a:solidFill>
                <a:latin typeface="Times New Roman" panose="02020603050405020304" pitchFamily="18" charset="0"/>
              </a:rPr>
              <a:t>Luyện tập</a:t>
            </a:r>
            <a:endParaRPr kumimoji="0" lang="vi-VN" sz="6000" b="1" i="0" u="none" strike="noStrike" kern="1200" cap="none" spc="0" normalizeH="0" baseline="0" noProof="0" dirty="0" smtClean="0">
              <a:ln w="6600">
                <a:noFill/>
                <a:prstDash val="solid"/>
              </a:ln>
              <a:solidFill>
                <a:schemeClr val="accent2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8068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77130" y="1763396"/>
            <a:ext cx="457200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000" b="1" dirty="0">
                <a:latin typeface="+mj-lt"/>
              </a:rPr>
              <a:t>Bài </a:t>
            </a:r>
            <a:r>
              <a:rPr lang="vi-VN" altLang="vi-VN" sz="4000" b="1" dirty="0" smtClean="0">
                <a:latin typeface="+mj-lt"/>
              </a:rPr>
              <a:t>1 </a:t>
            </a:r>
            <a:r>
              <a:rPr lang="vi-VN" altLang="vi-VN" sz="4000" b="1" dirty="0">
                <a:latin typeface="+mj-lt"/>
              </a:rPr>
              <a:t>: Tính :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850381" y="2988945"/>
            <a:ext cx="181102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367</a:t>
            </a:r>
            <a:endParaRPr lang="en-US" altLang="vi-VN" sz="5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vi-VN" altLang="vi-VN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vi-VN" sz="5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881461" y="512445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01535" y="344805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850756" y="2954655"/>
            <a:ext cx="180975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altLang="vi-VN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vi-VN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vi-VN" sz="5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vi-VN" altLang="vi-VN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302</a:t>
            </a:r>
            <a:endParaRPr lang="en-US" altLang="vi-VN" sz="5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3900971" y="5169535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522119" y="3416935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7016950" y="3001010"/>
            <a:ext cx="210439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5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</a:t>
            </a:r>
            <a:endParaRPr lang="en-US" altLang="vi-VN" sz="5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vi-VN" altLang="vi-VN" sz="5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  <a:endParaRPr lang="en-US" altLang="vi-VN" sz="5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6728080" y="512344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6433918" y="355499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589486" y="520065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5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vi-VN" sz="5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1223645" y="5200650"/>
            <a:ext cx="395601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855980" y="520065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5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vi-VN" sz="5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4522376" y="5245735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5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altLang="vi-VN" sz="5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4192892" y="5245735"/>
            <a:ext cx="40478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5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altLang="vi-VN" sz="5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3810997" y="5245735"/>
            <a:ext cx="47312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5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vi-VN" sz="5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7399927" y="5135245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5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vi-VN" sz="5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6762949" y="3717363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7031806" y="5135245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5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vi-VN" sz="5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6689443" y="5135245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5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vi-VN" sz="5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5"/>
          <p:cNvSpPr txBox="1"/>
          <p:nvPr/>
        </p:nvSpPr>
        <p:spPr>
          <a:xfrm>
            <a:off x="3425190" y="601980"/>
            <a:ext cx="5111751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sz="3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vi-VN" altLang="x-none" sz="3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sz="3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sz="3200" b="1" u="sng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25600" y="1185545"/>
            <a:ext cx="8940800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sz="3200" b="1" i="0" u="none" strike="noStrike" kern="1200" cap="none" spc="0" normalizeH="0" baseline="0" noProof="0" dirty="0" smtClean="0">
                <a:ln w="6600">
                  <a:noFill/>
                  <a:prstDash val="solid"/>
                </a:ln>
                <a:solidFill>
                  <a:schemeClr val="accent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Luyện tập</a:t>
            </a:r>
          </a:p>
        </p:txBody>
      </p:sp>
      <p:pic>
        <p:nvPicPr>
          <p:cNvPr id="100" name="Content Placeholder 99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8590" y="215900"/>
            <a:ext cx="1477010" cy="14770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Content Placeholder 100"/>
          <p:cNvPicPr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 rot="13440000">
            <a:off x="10927080" y="307340"/>
            <a:ext cx="1558925" cy="16687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9536975" y="2954655"/>
            <a:ext cx="210439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endParaRPr lang="en-US" altLang="vi-VN" sz="5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5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75</a:t>
            </a:r>
            <a:endParaRPr lang="en-US" altLang="vi-VN" sz="5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9574258" y="5102842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9280096" y="3534392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9972252" y="3628072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9630229" y="5102842"/>
            <a:ext cx="135232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</a:t>
            </a:r>
            <a:endParaRPr lang="en-US" altLang="vi-VN" sz="5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55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3" grpId="0"/>
      <p:bldP spid="4105" grpId="0"/>
      <p:bldP spid="4106" grpId="0"/>
      <p:bldP spid="4108" grpId="0"/>
      <p:bldP spid="4109" grpId="0"/>
      <p:bldP spid="4111" grpId="0"/>
      <p:bldP spid="4112" grpId="0"/>
      <p:bldP spid="4114" grpId="0"/>
      <p:bldP spid="4115" grpId="0"/>
      <p:bldP spid="4116" grpId="0"/>
      <p:bldP spid="4117" grpId="0"/>
      <p:bldP spid="4119" grpId="0"/>
      <p:bldP spid="4120" grpId="0"/>
      <p:bldP spid="4121" grpId="0"/>
      <p:bldP spid="4122" grpId="0"/>
      <p:bldP spid="4123" grpId="0"/>
      <p:bldP spid="9" grpId="0"/>
      <p:bldP spid="26" grpId="0"/>
      <p:bldP spid="28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Content Placeholder 100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rot="13440000">
            <a:off x="11035030" y="352425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 Box 5"/>
          <p:cNvSpPr txBox="1"/>
          <p:nvPr/>
        </p:nvSpPr>
        <p:spPr>
          <a:xfrm>
            <a:off x="3425190" y="601980"/>
            <a:ext cx="5111751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sz="3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vi-VN" altLang="x-none" sz="3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sz="3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sz="3200" b="1" u="sng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25930" y="1240155"/>
            <a:ext cx="8940800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sz="3200" b="1" i="0" u="none" strike="noStrike" kern="1200" cap="none" spc="0" normalizeH="0" baseline="0" noProof="0" dirty="0" smtClean="0">
                <a:ln w="6600">
                  <a:noFill/>
                  <a:prstDash val="solid"/>
                </a:ln>
                <a:solidFill>
                  <a:schemeClr val="accent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Luyện tập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29260" y="1987550"/>
            <a:ext cx="624840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000" b="1" dirty="0">
                <a:latin typeface="+mj-lt"/>
              </a:rPr>
              <a:t>Bài </a:t>
            </a:r>
            <a:r>
              <a:rPr lang="vi-VN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vi-V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Đặt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tính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rồi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tính</a:t>
            </a:r>
            <a:endParaRPr lang="vi-VN" altLang="vi-VN" sz="4000" b="1" dirty="0"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171315" y="2821305"/>
          <a:ext cx="3849370" cy="3291840"/>
        </p:xfrm>
        <a:graphic>
          <a:graphicData uri="http://schemas.openxmlformats.org/drawingml/2006/table">
            <a:tbl>
              <a:tblPr/>
              <a:tblGrid>
                <a:gridCol w="4464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56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11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254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235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2037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2037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2291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2354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1964" name="Text Box 16"/>
          <p:cNvSpPr txBox="1">
            <a:spLocks noChangeArrowheads="1"/>
          </p:cNvSpPr>
          <p:nvPr/>
        </p:nvSpPr>
        <p:spPr bwMode="auto">
          <a:xfrm>
            <a:off x="4569460" y="2987676"/>
            <a:ext cx="1371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vi-VN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65" name="Text Box 17"/>
          <p:cNvSpPr txBox="1">
            <a:spLocks noChangeArrowheads="1"/>
          </p:cNvSpPr>
          <p:nvPr/>
        </p:nvSpPr>
        <p:spPr bwMode="auto">
          <a:xfrm>
            <a:off x="4569460" y="3841751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66" name="Text Box 19"/>
          <p:cNvSpPr txBox="1">
            <a:spLocks noChangeArrowheads="1"/>
          </p:cNvSpPr>
          <p:nvPr/>
        </p:nvSpPr>
        <p:spPr bwMode="auto">
          <a:xfrm>
            <a:off x="4112260" y="3452813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5140960" y="4675188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4532905" y="4642963"/>
            <a:ext cx="685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4847706" y="4659313"/>
            <a:ext cx="445338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71" name="Text Box 25"/>
          <p:cNvSpPr txBox="1">
            <a:spLocks noChangeArrowheads="1"/>
          </p:cNvSpPr>
          <p:nvPr/>
        </p:nvSpPr>
        <p:spPr bwMode="auto">
          <a:xfrm>
            <a:off x="6363335" y="3008313"/>
            <a:ext cx="1371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4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487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72" name="Text Box 26"/>
          <p:cNvSpPr txBox="1">
            <a:spLocks noChangeArrowheads="1"/>
          </p:cNvSpPr>
          <p:nvPr/>
        </p:nvSpPr>
        <p:spPr bwMode="auto">
          <a:xfrm>
            <a:off x="6515735" y="3831491"/>
            <a:ext cx="121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73" name="Text Box 28"/>
          <p:cNvSpPr txBox="1">
            <a:spLocks noChangeArrowheads="1"/>
          </p:cNvSpPr>
          <p:nvPr/>
        </p:nvSpPr>
        <p:spPr bwMode="auto">
          <a:xfrm>
            <a:off x="6115685" y="3419476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816450" y="4665663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6472013" y="4675188"/>
            <a:ext cx="4889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7106001" y="4665663"/>
            <a:ext cx="637742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4569460" y="4649788"/>
            <a:ext cx="915988" cy="12700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6522955" y="4665663"/>
            <a:ext cx="946150" cy="6350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4912360" y="3214690"/>
            <a:ext cx="228600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6539865" y="3238739"/>
            <a:ext cx="22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" name="Content Placeholder 101"/>
          <p:cNvPicPr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94310" y="216535"/>
            <a:ext cx="1215390" cy="12268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Oval 2"/>
          <p:cNvSpPr/>
          <p:nvPr/>
        </p:nvSpPr>
        <p:spPr>
          <a:xfrm>
            <a:off x="2847703" y="2799035"/>
            <a:ext cx="901337" cy="770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dirty="0" smtClean="0">
                <a:solidFill>
                  <a:schemeClr val="tx1"/>
                </a:solidFill>
              </a:rPr>
              <a:t>a)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98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101" grpId="0"/>
      <p:bldP spid="21964" grpId="0" animBg="1"/>
      <p:bldP spid="21965" grpId="0" animBg="1"/>
      <p:bldP spid="21966" grpId="0" animBg="1"/>
      <p:bldP spid="12" grpId="0" bldLvl="0" animBg="1"/>
      <p:bldP spid="13" grpId="0" bldLvl="0" animBg="1"/>
      <p:bldP spid="15" grpId="0" bldLvl="0" animBg="1"/>
      <p:bldP spid="21971" grpId="0" animBg="1"/>
      <p:bldP spid="21972" grpId="0" animBg="1"/>
      <p:bldP spid="21973" grpId="0" animBg="1"/>
      <p:bldP spid="21" grpId="0" bldLvl="0" animBg="1"/>
      <p:bldP spid="22" grpId="0" bldLvl="0" animBg="1"/>
      <p:bldP spid="23" grpId="0" bldLvl="0" animBg="1"/>
      <p:bldP spid="32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Content Placeholder 100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rot="13440000">
            <a:off x="11035030" y="352425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725930" y="100330"/>
            <a:ext cx="8940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hai ng</a:t>
            </a:r>
            <a:r>
              <a:rPr sz="32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06 tháng  9 năm 2021</a:t>
            </a:r>
            <a:endParaRPr sz="3200" b="1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5"/>
          <p:cNvSpPr txBox="1"/>
          <p:nvPr/>
        </p:nvSpPr>
        <p:spPr>
          <a:xfrm>
            <a:off x="3425190" y="601980"/>
            <a:ext cx="5111751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sz="3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vi-VN" altLang="x-none" sz="3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sz="3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sz="3200" b="1" u="sng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25930" y="1240155"/>
            <a:ext cx="8940800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 w="6600">
                  <a:noFill/>
                  <a:prstDash val="solid"/>
                </a:ln>
                <a:solidFill>
                  <a:schemeClr val="accent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</a:t>
            </a:r>
            <a:r>
              <a:rPr kumimoji="0" lang="vi-VN" sz="3200" b="1" i="0" u="none" strike="noStrike" kern="1200" cap="none" spc="0" normalizeH="0" baseline="0" noProof="0" dirty="0" err="1" smtClean="0">
                <a:ln w="6600">
                  <a:noFill/>
                  <a:prstDash val="solid"/>
                </a:ln>
                <a:solidFill>
                  <a:schemeClr val="accent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ộng các số có có ba chữ số (có nhớ một lần)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29260" y="1987550"/>
            <a:ext cx="624840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4000" b="1" dirty="0">
                <a:latin typeface="+mj-lt"/>
              </a:rPr>
              <a:t>Bài </a:t>
            </a:r>
            <a:r>
              <a:rPr lang="vi-VN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vi-V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Đặt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tính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rồi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tính</a:t>
            </a:r>
            <a:endParaRPr lang="vi-VN" altLang="vi-VN" sz="4000" b="1" dirty="0"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171315" y="2821305"/>
          <a:ext cx="3849370" cy="3291840"/>
        </p:xfrm>
        <a:graphic>
          <a:graphicData uri="http://schemas.openxmlformats.org/drawingml/2006/table">
            <a:tbl>
              <a:tblPr/>
              <a:tblGrid>
                <a:gridCol w="4464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56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11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254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235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2037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2037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2291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2354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1964" name="Text Box 16"/>
          <p:cNvSpPr txBox="1">
            <a:spLocks noChangeArrowheads="1"/>
          </p:cNvSpPr>
          <p:nvPr/>
        </p:nvSpPr>
        <p:spPr bwMode="auto">
          <a:xfrm>
            <a:off x="4569460" y="2987676"/>
            <a:ext cx="1371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95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65" name="Text Box 17"/>
          <p:cNvSpPr txBox="1">
            <a:spLocks noChangeArrowheads="1"/>
          </p:cNvSpPr>
          <p:nvPr/>
        </p:nvSpPr>
        <p:spPr bwMode="auto">
          <a:xfrm>
            <a:off x="4569460" y="3841751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85 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66" name="Text Box 19"/>
          <p:cNvSpPr txBox="1">
            <a:spLocks noChangeArrowheads="1"/>
          </p:cNvSpPr>
          <p:nvPr/>
        </p:nvSpPr>
        <p:spPr bwMode="auto">
          <a:xfrm>
            <a:off x="4112260" y="3452813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5048887" y="4675188"/>
            <a:ext cx="686117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4454843" y="4670426"/>
            <a:ext cx="685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4721862" y="4659313"/>
            <a:ext cx="533398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71" name="Text Box 25"/>
          <p:cNvSpPr txBox="1">
            <a:spLocks noChangeArrowheads="1"/>
          </p:cNvSpPr>
          <p:nvPr/>
        </p:nvSpPr>
        <p:spPr bwMode="auto">
          <a:xfrm>
            <a:off x="6363335" y="3008313"/>
            <a:ext cx="1371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4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168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72" name="Text Box 26"/>
          <p:cNvSpPr txBox="1">
            <a:spLocks noChangeArrowheads="1"/>
          </p:cNvSpPr>
          <p:nvPr/>
        </p:nvSpPr>
        <p:spPr bwMode="auto">
          <a:xfrm>
            <a:off x="6539865" y="3844925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503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73" name="Text Box 28"/>
          <p:cNvSpPr txBox="1">
            <a:spLocks noChangeArrowheads="1"/>
          </p:cNvSpPr>
          <p:nvPr/>
        </p:nvSpPr>
        <p:spPr bwMode="auto">
          <a:xfrm>
            <a:off x="6115685" y="3419476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764688" y="4665663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6472013" y="4675188"/>
            <a:ext cx="4889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7057943" y="4665663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vi-VN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4569460" y="4649788"/>
            <a:ext cx="915988" cy="12700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6522955" y="4665663"/>
            <a:ext cx="946150" cy="6350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6906837" y="3261996"/>
            <a:ext cx="22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" name="Content Placeholder 101"/>
          <p:cNvPicPr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94310" y="216535"/>
            <a:ext cx="1215390" cy="12268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" name="Oval 24"/>
          <p:cNvSpPr/>
          <p:nvPr/>
        </p:nvSpPr>
        <p:spPr>
          <a:xfrm>
            <a:off x="2847703" y="2799035"/>
            <a:ext cx="901337" cy="770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dirty="0">
                <a:solidFill>
                  <a:schemeClr val="tx1"/>
                </a:solidFill>
              </a:rPr>
              <a:t>b</a:t>
            </a:r>
            <a:r>
              <a:rPr lang="vi-VN" sz="4000" dirty="0" smtClean="0">
                <a:solidFill>
                  <a:schemeClr val="tx1"/>
                </a:solidFill>
              </a:rPr>
              <a:t>)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4527982" y="3249614"/>
            <a:ext cx="228600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588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4101" grpId="0"/>
      <p:bldP spid="21964" grpId="0" animBg="1"/>
      <p:bldP spid="21965" grpId="0" animBg="1"/>
      <p:bldP spid="21966" grpId="0" animBg="1"/>
      <p:bldP spid="12" grpId="0" bldLvl="0" animBg="1"/>
      <p:bldP spid="13" grpId="0" bldLvl="0" animBg="1"/>
      <p:bldP spid="15" grpId="0" bldLvl="0" animBg="1"/>
      <p:bldP spid="21971" grpId="0" animBg="1"/>
      <p:bldP spid="21972" grpId="0" animBg="1"/>
      <p:bldP spid="21973" grpId="0" animBg="1"/>
      <p:bldP spid="21" grpId="0" bldLvl="0" animBg="1"/>
      <p:bldP spid="22" grpId="0" bldLvl="0" animBg="1"/>
      <p:bldP spid="23" grpId="0" bldLvl="0" animBg="1"/>
      <p:bldP spid="36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" y="0"/>
            <a:ext cx="10515600" cy="1325563"/>
          </a:xfrm>
        </p:spPr>
        <p:txBody>
          <a:bodyPr/>
          <a:lstStyle/>
          <a:p>
            <a:r>
              <a:rPr lang="vi-VN" dirty="0" smtClean="0"/>
              <a:t>Bài 3: 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13411" y="310035"/>
            <a:ext cx="671213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</a:pPr>
            <a:r>
              <a:rPr lang="en-US" altLang="en-US" sz="3600" b="1" dirty="0" err="1" smtClean="0">
                <a:solidFill>
                  <a:srgbClr val="C00000"/>
                </a:solidFill>
                <a:latin typeface="-apple-system"/>
              </a:rPr>
              <a:t>Tóm</a:t>
            </a:r>
            <a:r>
              <a:rPr lang="en-US" altLang="en-US" sz="3600" b="1" dirty="0" smtClean="0">
                <a:solidFill>
                  <a:srgbClr val="C00000"/>
                </a:solidFill>
                <a:latin typeface="-apple-system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-apple-system"/>
              </a:rPr>
              <a:t>tắt</a:t>
            </a:r>
            <a:r>
              <a:rPr lang="en-US" altLang="en-US" sz="3600" b="1" dirty="0" smtClean="0">
                <a:solidFill>
                  <a:srgbClr val="C00000"/>
                </a:solidFill>
                <a:latin typeface="-apple-system"/>
              </a:rPr>
              <a:t>:</a:t>
            </a:r>
            <a:endParaRPr lang="en-US" altLang="en-US" sz="3600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vi-VN" altLang="en-US" sz="3600" dirty="0" smtClean="0">
                <a:latin typeface="-apple-system"/>
              </a:rPr>
              <a:t>Thùng thứ nhất có </a:t>
            </a:r>
            <a:r>
              <a:rPr lang="en-US" altLang="en-US" sz="3600" dirty="0" smtClean="0">
                <a:latin typeface="-apple-system"/>
              </a:rPr>
              <a:t>: </a:t>
            </a:r>
            <a:r>
              <a:rPr lang="vi-VN" altLang="en-US" sz="3600" dirty="0" smtClean="0">
                <a:latin typeface="MathJax_Main"/>
              </a:rPr>
              <a:t>125</a:t>
            </a:r>
            <a:r>
              <a:rPr lang="vi-VN" altLang="en-US" sz="3600" i="1" dirty="0">
                <a:latin typeface="MathJax_Main"/>
              </a:rPr>
              <a:t>L</a:t>
            </a:r>
            <a:r>
              <a:rPr lang="vi-VN" altLang="en-US" sz="3600" dirty="0" smtClean="0">
                <a:latin typeface="MathJax_Main"/>
              </a:rPr>
              <a:t> dầu</a:t>
            </a:r>
            <a:endParaRPr lang="en-US" altLang="en-US" sz="3600" dirty="0" smtClean="0"/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vi-VN" altLang="en-US" sz="3600" dirty="0" smtClean="0">
                <a:latin typeface="-apple-system"/>
              </a:rPr>
              <a:t>Thùng thứ hai có</a:t>
            </a:r>
            <a:r>
              <a:rPr lang="en-US" altLang="en-US" sz="3600" dirty="0" smtClean="0">
                <a:latin typeface="-apple-system"/>
              </a:rPr>
              <a:t>  </a:t>
            </a:r>
            <a:r>
              <a:rPr lang="vi-VN" altLang="en-US" sz="3600" dirty="0" smtClean="0">
                <a:latin typeface="-apple-system"/>
              </a:rPr>
              <a:t> </a:t>
            </a:r>
            <a:r>
              <a:rPr lang="en-US" altLang="en-US" sz="3600" dirty="0" smtClean="0">
                <a:latin typeface="-apple-system"/>
              </a:rPr>
              <a:t>: </a:t>
            </a:r>
            <a:r>
              <a:rPr lang="vi-VN" altLang="en-US" sz="3600" dirty="0" smtClean="0">
                <a:latin typeface="MathJax_Main"/>
              </a:rPr>
              <a:t>135</a:t>
            </a:r>
            <a:r>
              <a:rPr lang="vi-VN" altLang="en-US" sz="3600" i="1" dirty="0">
                <a:latin typeface="MathJax_Main"/>
              </a:rPr>
              <a:t>L</a:t>
            </a:r>
            <a:r>
              <a:rPr lang="vi-VN" altLang="en-US" sz="3600" i="1" dirty="0" smtClean="0">
                <a:latin typeface="MathJax_Main"/>
              </a:rPr>
              <a:t> </a:t>
            </a:r>
            <a:r>
              <a:rPr lang="vi-VN" altLang="en-US" sz="3600" dirty="0" smtClean="0">
                <a:latin typeface="MathJax_Main"/>
              </a:rPr>
              <a:t>dầu</a:t>
            </a:r>
            <a:endParaRPr lang="en-US" altLang="en-US" sz="3600" dirty="0" smtClean="0"/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vi-VN" altLang="en-US" sz="3600" dirty="0" smtClean="0">
                <a:latin typeface="-apple-system"/>
              </a:rPr>
              <a:t>Cả hai thùng có</a:t>
            </a:r>
            <a:r>
              <a:rPr lang="en-US" altLang="en-US" sz="3600" dirty="0" smtClean="0">
                <a:latin typeface="-apple-system"/>
              </a:rPr>
              <a:t> </a:t>
            </a:r>
            <a:r>
              <a:rPr lang="vi-VN" altLang="en-US" sz="3600" dirty="0" smtClean="0">
                <a:latin typeface="-apple-system"/>
              </a:rPr>
              <a:t>  </a:t>
            </a:r>
            <a:r>
              <a:rPr lang="en-US" altLang="en-US" sz="3600" dirty="0" smtClean="0">
                <a:latin typeface="-apple-system"/>
              </a:rPr>
              <a:t> </a:t>
            </a:r>
            <a:r>
              <a:rPr lang="vi-VN" altLang="en-US" sz="3600" dirty="0" smtClean="0">
                <a:latin typeface="-apple-system"/>
              </a:rPr>
              <a:t> </a:t>
            </a:r>
            <a:r>
              <a:rPr lang="en-US" altLang="en-US" sz="3600" dirty="0" smtClean="0">
                <a:latin typeface="-apple-system"/>
              </a:rPr>
              <a:t>: ... ? </a:t>
            </a:r>
            <a:r>
              <a:rPr lang="vi-VN" altLang="en-US" sz="3600" i="1" dirty="0" smtClean="0">
                <a:latin typeface="-apple-system"/>
              </a:rPr>
              <a:t>L</a:t>
            </a:r>
            <a:r>
              <a:rPr lang="vi-VN" altLang="en-US" sz="3600" dirty="0" smtClean="0">
                <a:latin typeface="-apple-system"/>
              </a:rPr>
              <a:t> dầu</a:t>
            </a:r>
            <a:endParaRPr lang="en-US" altLang="en-US" sz="3600" i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731520" y="2834641"/>
            <a:ext cx="9982199" cy="35922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 hai thùng có số lít dầu </a:t>
            </a:r>
            <a:r>
              <a:rPr lang="en-US" sz="4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4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vi-VN" alt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125 + 135 = 260</a:t>
            </a:r>
            <a:r>
              <a:rPr kumimoji="0" lang="vi-VN" altLang="en-US" sz="4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(lít dầu)</a:t>
            </a:r>
            <a:endParaRPr kumimoji="0" lang="en-US" alt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vi-VN" alt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alt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kumimoji="0" lang="en-US" alt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vi-VN" alt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260 </a:t>
            </a:r>
            <a:r>
              <a:rPr lang="vi-VN" altLang="en-US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 dầu</a:t>
            </a:r>
            <a:endParaRPr lang="en-US" altLang="en-US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16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9"/>
          <p:cNvSpPr txBox="1">
            <a:spLocks noChangeArrowheads="1"/>
          </p:cNvSpPr>
          <p:nvPr/>
        </p:nvSpPr>
        <p:spPr bwMode="auto">
          <a:xfrm>
            <a:off x="1704703" y="716280"/>
            <a:ext cx="426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36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6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alt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 Box 30"/>
          <p:cNvSpPr txBox="1">
            <a:spLocks noChangeArrowheads="1"/>
          </p:cNvSpPr>
          <p:nvPr/>
        </p:nvSpPr>
        <p:spPr bwMode="auto">
          <a:xfrm>
            <a:off x="582031" y="2741386"/>
            <a:ext cx="19800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310 + 40 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 Box 31"/>
          <p:cNvSpPr txBox="1">
            <a:spLocks noChangeArrowheads="1"/>
          </p:cNvSpPr>
          <p:nvPr/>
        </p:nvSpPr>
        <p:spPr bwMode="auto">
          <a:xfrm>
            <a:off x="392992" y="3582489"/>
            <a:ext cx="22878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 + 250 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7" name="Text Box 36"/>
          <p:cNvSpPr txBox="1">
            <a:spLocks noChangeArrowheads="1"/>
          </p:cNvSpPr>
          <p:nvPr/>
        </p:nvSpPr>
        <p:spPr bwMode="auto">
          <a:xfrm>
            <a:off x="4713103" y="2754313"/>
            <a:ext cx="24068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+ 50 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8" name="Text Box 37"/>
          <p:cNvSpPr txBox="1">
            <a:spLocks noChangeArrowheads="1"/>
          </p:cNvSpPr>
          <p:nvPr/>
        </p:nvSpPr>
        <p:spPr bwMode="auto">
          <a:xfrm>
            <a:off x="4713104" y="3580176"/>
            <a:ext cx="22210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305 + 45 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9" name="Rectangle 42"/>
          <p:cNvSpPr>
            <a:spLocks noChangeArrowheads="1"/>
          </p:cNvSpPr>
          <p:nvPr/>
        </p:nvSpPr>
        <p:spPr bwMode="auto">
          <a:xfrm>
            <a:off x="3810000" y="5257800"/>
            <a:ext cx="457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0" name="Rectangle 43"/>
          <p:cNvSpPr>
            <a:spLocks noChangeArrowheads="1"/>
          </p:cNvSpPr>
          <p:nvPr/>
        </p:nvSpPr>
        <p:spPr bwMode="auto">
          <a:xfrm>
            <a:off x="3657600" y="4267200"/>
            <a:ext cx="457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1" name="Rectangle 44"/>
          <p:cNvSpPr>
            <a:spLocks noChangeArrowheads="1"/>
          </p:cNvSpPr>
          <p:nvPr/>
        </p:nvSpPr>
        <p:spPr bwMode="auto">
          <a:xfrm>
            <a:off x="8077200" y="2743200"/>
            <a:ext cx="457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2" name="Rectangle 45"/>
          <p:cNvSpPr>
            <a:spLocks noChangeArrowheads="1"/>
          </p:cNvSpPr>
          <p:nvPr/>
        </p:nvSpPr>
        <p:spPr bwMode="auto">
          <a:xfrm>
            <a:off x="9525000" y="3733800"/>
            <a:ext cx="457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3" name="Rectangle 46"/>
          <p:cNvSpPr>
            <a:spLocks noChangeArrowheads="1"/>
          </p:cNvSpPr>
          <p:nvPr/>
        </p:nvSpPr>
        <p:spPr bwMode="auto">
          <a:xfrm>
            <a:off x="6324600" y="4648200"/>
            <a:ext cx="457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4" name="Rectangle 47"/>
          <p:cNvSpPr>
            <a:spLocks noChangeArrowheads="1"/>
          </p:cNvSpPr>
          <p:nvPr/>
        </p:nvSpPr>
        <p:spPr bwMode="auto">
          <a:xfrm>
            <a:off x="9601200" y="2971800"/>
            <a:ext cx="457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0752" name="Rectangle 48"/>
          <p:cNvSpPr>
            <a:spLocks noChangeArrowheads="1"/>
          </p:cNvSpPr>
          <p:nvPr/>
        </p:nvSpPr>
        <p:spPr bwMode="auto">
          <a:xfrm>
            <a:off x="10533017" y="3529837"/>
            <a:ext cx="10414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0753" name="Rectangle 49"/>
          <p:cNvSpPr>
            <a:spLocks noChangeArrowheads="1"/>
          </p:cNvSpPr>
          <p:nvPr/>
        </p:nvSpPr>
        <p:spPr bwMode="auto">
          <a:xfrm>
            <a:off x="10533017" y="2754313"/>
            <a:ext cx="1336766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0754" name="Rectangle 50"/>
          <p:cNvSpPr>
            <a:spLocks noChangeArrowheads="1"/>
          </p:cNvSpPr>
          <p:nvPr/>
        </p:nvSpPr>
        <p:spPr bwMode="auto">
          <a:xfrm>
            <a:off x="10525411" y="4359381"/>
            <a:ext cx="820043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8" name="Picture 53" descr="donan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77" y="273050"/>
            <a:ext cx="1180012" cy="1781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9" name="Text Box 28"/>
          <p:cNvSpPr txBox="1">
            <a:spLocks noChangeArrowheads="1"/>
          </p:cNvSpPr>
          <p:nvPr/>
        </p:nvSpPr>
        <p:spPr bwMode="auto">
          <a:xfrm>
            <a:off x="2438400" y="4876801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altLang="en-US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6867072" y="3577507"/>
            <a:ext cx="1294674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350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6884126" y="2756981"/>
            <a:ext cx="1014549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450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2685507" y="2725510"/>
            <a:ext cx="10149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350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2709454" y="3614633"/>
            <a:ext cx="94814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8382000" y="2819400"/>
            <a:ext cx="2286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– 50 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67" name="Text Box 36"/>
          <p:cNvSpPr txBox="1">
            <a:spLocks noChangeArrowheads="1"/>
          </p:cNvSpPr>
          <p:nvPr/>
        </p:nvSpPr>
        <p:spPr bwMode="auto">
          <a:xfrm>
            <a:off x="8417574" y="3586722"/>
            <a:ext cx="2274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950 – 50 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68" name="Text Box 31"/>
          <p:cNvSpPr txBox="1">
            <a:spLocks noChangeArrowheads="1"/>
          </p:cNvSpPr>
          <p:nvPr/>
        </p:nvSpPr>
        <p:spPr bwMode="auto">
          <a:xfrm>
            <a:off x="519724" y="4439468"/>
            <a:ext cx="22621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450 – 150 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70" name="Text Box 37"/>
          <p:cNvSpPr txBox="1">
            <a:spLocks noChangeArrowheads="1"/>
          </p:cNvSpPr>
          <p:nvPr/>
        </p:nvSpPr>
        <p:spPr bwMode="auto">
          <a:xfrm>
            <a:off x="4728693" y="4373562"/>
            <a:ext cx="2391241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515 – 15 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71" name="Text Box 36"/>
          <p:cNvSpPr txBox="1">
            <a:spLocks noChangeArrowheads="1"/>
          </p:cNvSpPr>
          <p:nvPr/>
        </p:nvSpPr>
        <p:spPr bwMode="auto">
          <a:xfrm>
            <a:off x="8195673" y="4404859"/>
            <a:ext cx="2811054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515 – 415 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4"/>
          <p:cNvSpPr txBox="1">
            <a:spLocks noChangeArrowheads="1"/>
          </p:cNvSpPr>
          <p:nvPr/>
        </p:nvSpPr>
        <p:spPr bwMode="auto">
          <a:xfrm>
            <a:off x="2743200" y="4480560"/>
            <a:ext cx="99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6873917" y="4335933"/>
            <a:ext cx="105886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30"/>
          <p:cNvSpPr txBox="1">
            <a:spLocks noChangeArrowheads="1"/>
          </p:cNvSpPr>
          <p:nvPr/>
        </p:nvSpPr>
        <p:spPr bwMode="auto">
          <a:xfrm>
            <a:off x="12449" y="2248195"/>
            <a:ext cx="1014549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30"/>
          <p:cNvSpPr txBox="1">
            <a:spLocks noChangeArrowheads="1"/>
          </p:cNvSpPr>
          <p:nvPr/>
        </p:nvSpPr>
        <p:spPr bwMode="auto">
          <a:xfrm>
            <a:off x="4114800" y="2194258"/>
            <a:ext cx="1014549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30"/>
          <p:cNvSpPr txBox="1">
            <a:spLocks noChangeArrowheads="1"/>
          </p:cNvSpPr>
          <p:nvPr/>
        </p:nvSpPr>
        <p:spPr bwMode="auto">
          <a:xfrm>
            <a:off x="8027125" y="2239962"/>
            <a:ext cx="1014549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2000">
                <a:solidFill>
                  <a:srgbClr val="663D4E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600" i="1">
                <a:solidFill>
                  <a:srgbClr val="663D4E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>
                <a:solidFill>
                  <a:srgbClr val="663D4E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1000"/>
              </a:lnSpc>
              <a:spcBef>
                <a:spcPts val="925"/>
              </a:spcBef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1000"/>
              </a:lnSpc>
              <a:spcBef>
                <a:spcPts val="925"/>
              </a:spcBef>
              <a:spcAft>
                <a:spcPct val="0"/>
              </a:spcAft>
              <a:buFont typeface="Corbel" panose="020B0503020204020204" pitchFamily="34" charset="0"/>
              <a:buChar char="–"/>
              <a:defRPr sz="1400" i="1">
                <a:solidFill>
                  <a:srgbClr val="663D4E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vi-VN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2613017"/>
      </p:ext>
    </p:extLst>
  </p:cSld>
  <p:clrMapOvr>
    <a:masterClrMapping/>
  </p:clrMapOvr>
  <p:transition advTm="1594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52" grpId="0" animBg="1"/>
      <p:bldP spid="200753" grpId="0" animBg="1"/>
      <p:bldP spid="200754" grpId="0" animBg="1"/>
      <p:bldP spid="5149" grpId="0"/>
      <p:bldP spid="5150" grpId="0"/>
      <p:bldP spid="5151" grpId="0"/>
      <p:bldP spid="5154" grpId="0"/>
      <p:bldP spid="8" grpId="0"/>
      <p:bldP spid="10" grpId="0"/>
      <p:bldP spid="35" grpId="0"/>
      <p:bldP spid="36" grpId="0"/>
      <p:bldP spid="3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1|11|18.7|6.8|26|4.6|4.9|4.4|3.6|3.8|4.8|2.8|3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267</Words>
  <Application>Microsoft Office PowerPoint</Application>
  <PresentationFormat>Widescreen</PresentationFormat>
  <Paragraphs>398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-apple-system</vt:lpstr>
      <vt:lpstr>Arial</vt:lpstr>
      <vt:lpstr>Calibri</vt:lpstr>
      <vt:lpstr>Calibri Light</vt:lpstr>
      <vt:lpstr>Cambria</vt:lpstr>
      <vt:lpstr>MathJax_Main</vt:lpstr>
      <vt:lpstr>Times New Roman</vt:lpstr>
      <vt:lpstr>VNI-Avo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3: 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11</cp:revision>
  <dcterms:created xsi:type="dcterms:W3CDTF">2021-09-15T04:23:13Z</dcterms:created>
  <dcterms:modified xsi:type="dcterms:W3CDTF">2021-09-19T07:07:30Z</dcterms:modified>
</cp:coreProperties>
</file>