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57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6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4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9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1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7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8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4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4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4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69C5-9004-42A0-8B2A-B5971ECFD428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021C-1952-4793-AA6F-1E50D995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9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WordArt 8"/>
          <p:cNvSpPr>
            <a:spLocks noTextEdit="1"/>
          </p:cNvSpPr>
          <p:nvPr/>
        </p:nvSpPr>
        <p:spPr>
          <a:xfrm>
            <a:off x="571500" y="3352800"/>
            <a:ext cx="10058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7500" lnSpcReduction="10000"/>
          </a:bodyPr>
          <a:lstStyle/>
          <a:p>
            <a:pPr algn="ctr" eaLnBrk="0" hangingPunct="0"/>
            <a:endParaRPr lang="en-US" sz="4800" b="1" i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108200"/>
            <a:ext cx="10566400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buNone/>
            </a:pPr>
            <a:r>
              <a:rPr sz="6400" b="1" dirty="0">
                <a:solidFill>
                  <a:srgbClr val="376092"/>
                </a:solidFill>
                <a:latin typeface="Cambria" panose="02040503050406030204" pitchFamily="18" charset="0"/>
              </a:rPr>
              <a:t>CHÀO MỪNG CÁC </a:t>
            </a:r>
            <a:r>
              <a:rPr lang="vi-VN" altLang="x-none" sz="6400" b="1" dirty="0">
                <a:solidFill>
                  <a:srgbClr val="376092"/>
                </a:solidFill>
                <a:latin typeface="Cambria" panose="02040503050406030204" pitchFamily="18" charset="0"/>
              </a:rPr>
              <a:t>EM</a:t>
            </a:r>
            <a:r>
              <a:rPr sz="6400" b="1" dirty="0">
                <a:solidFill>
                  <a:srgbClr val="376092"/>
                </a:solidFill>
                <a:latin typeface="Cambria" panose="02040503050406030204" pitchFamily="18" charset="0"/>
              </a:rPr>
              <a:t> ĐẾN VỚI BUỔI HỌC ONLINE</a:t>
            </a:r>
          </a:p>
        </p:txBody>
      </p:sp>
    </p:spTree>
    <p:extLst>
      <p:ext uri="{BB962C8B-B14F-4D97-AF65-F5344CB8AC3E}">
        <p14:creationId xmlns:p14="http://schemas.microsoft.com/office/powerpoint/2010/main" val="2768724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z2748737866961_3e1876e455efaec890c2172a8dfc6d6e"/>
          <p:cNvPicPr>
            <a:picLocks noGrp="1" noChangeAspect="1"/>
          </p:cNvPicPr>
          <p:nvPr>
            <p:ph idx="1"/>
          </p:nvPr>
        </p:nvPicPr>
        <p:blipFill>
          <a:blip r:embed="rId3">
            <a:lum contrast="18000"/>
          </a:blip>
          <a:stretch>
            <a:fillRect/>
          </a:stretch>
        </p:blipFill>
        <p:spPr>
          <a:xfrm>
            <a:off x="-568325" y="-491490"/>
            <a:ext cx="13147675" cy="7465060"/>
          </a:xfrm>
          <a:prstGeom prst="rect">
            <a:avLst/>
          </a:prstGeom>
        </p:spPr>
      </p:pic>
      <p:sp>
        <p:nvSpPr>
          <p:cNvPr id="50" name="Snip Diagonal Corner Rectangle 49"/>
          <p:cNvSpPr/>
          <p:nvPr/>
        </p:nvSpPr>
        <p:spPr>
          <a:xfrm>
            <a:off x="3905462" y="2666903"/>
            <a:ext cx="4201287" cy="2995203"/>
          </a:xfrm>
          <a:prstGeom prst="snip2DiagRect">
            <a:avLst>
              <a:gd name="adj1" fmla="val 342"/>
              <a:gd name="adj2" fmla="val 16667"/>
            </a:avLst>
          </a:pr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VNI-Av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6832" y="3054878"/>
            <a:ext cx="1433434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00000"/>
              </a:lnSpc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518785" y="4457065"/>
            <a:ext cx="929005" cy="222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96098" y="3143075"/>
            <a:ext cx="63402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89210" y="4264834"/>
            <a:ext cx="1433434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716</a:t>
            </a:r>
            <a:endPara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1065530" y="1655445"/>
            <a:ext cx="8495030" cy="939165"/>
          </a:xfrm>
          <a:prstGeom prst="snip2Diag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6" name="Snip Diagonal Corner Rectangle 5"/>
          <p:cNvSpPr/>
          <p:nvPr/>
        </p:nvSpPr>
        <p:spPr>
          <a:xfrm>
            <a:off x="1066165" y="662305"/>
            <a:ext cx="5381625" cy="920750"/>
          </a:xfrm>
          <a:prstGeom prst="snip2Diag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74791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ldLvl="0" animBg="1"/>
      <p:bldP spid="13" grpId="0"/>
      <p:bldP spid="15" grpId="0"/>
      <p:bldP spid="16" grpId="0"/>
      <p:bldP spid="4" grpId="0" bldLvl="0" animBg="1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z2748737866961_3e1876e455efaec890c2172a8dfc6d6e"/>
          <p:cNvPicPr>
            <a:picLocks noGrp="1" noChangeAspect="1"/>
          </p:cNvPicPr>
          <p:nvPr>
            <p:ph idx="1"/>
          </p:nvPr>
        </p:nvPicPr>
        <p:blipFill>
          <a:blip r:embed="rId3">
            <a:lum contrast="18000"/>
          </a:blip>
          <a:stretch>
            <a:fillRect/>
          </a:stretch>
        </p:blipFill>
        <p:spPr>
          <a:xfrm>
            <a:off x="-529137" y="-491490"/>
            <a:ext cx="13147675" cy="7465060"/>
          </a:xfrm>
          <a:prstGeom prst="rect">
            <a:avLst/>
          </a:prstGeom>
        </p:spPr>
      </p:pic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5388205"/>
            <a:ext cx="2400300" cy="1468203"/>
          </a:xfrm>
          <a:prstGeom prst="rect">
            <a:avLst/>
          </a:prstGeom>
        </p:spPr>
      </p:pic>
      <p:sp>
        <p:nvSpPr>
          <p:cNvPr id="8" name="Snip Diagonal Corner Rectangle 39"/>
          <p:cNvSpPr/>
          <p:nvPr/>
        </p:nvSpPr>
        <p:spPr>
          <a:xfrm>
            <a:off x="1584047" y="859858"/>
            <a:ext cx="8495065" cy="1039944"/>
          </a:xfrm>
          <a:prstGeom prst="snip2Diag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40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Snip Diagonal Corner Rectangle 49"/>
          <p:cNvSpPr/>
          <p:nvPr/>
        </p:nvSpPr>
        <p:spPr>
          <a:xfrm>
            <a:off x="3910542" y="2271933"/>
            <a:ext cx="4201287" cy="2995203"/>
          </a:xfrm>
          <a:prstGeom prst="snip2DiagRect">
            <a:avLst>
              <a:gd name="adj1" fmla="val 342"/>
              <a:gd name="adj2" fmla="val 16667"/>
            </a:avLst>
          </a:pr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VNI-Avo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9057" y="2271923"/>
            <a:ext cx="1433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237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40405" y="4155551"/>
            <a:ext cx="9402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86903" y="2705560"/>
            <a:ext cx="63402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93833" y="4048376"/>
            <a:ext cx="1433434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endParaRPr lang="en-US" sz="4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97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27200" y="685800"/>
            <a:ext cx="89408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sz="4000" b="1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2021</a:t>
            </a:r>
            <a:endParaRPr sz="4000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3454400" y="1600200"/>
            <a:ext cx="5111751" cy="993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5865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vi-VN" altLang="x-none" sz="5865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5865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5865" b="1" u="sng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9875" y="2801620"/>
            <a:ext cx="8940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vi-VN" sz="6000" b="1" dirty="0" smtClean="0">
                <a:ln w="6600">
                  <a:noFill/>
                  <a:prstDash val="solid"/>
                </a:ln>
                <a:solidFill>
                  <a:schemeClr val="accent2"/>
                </a:solidFill>
                <a:latin typeface="Times New Roman" panose="02020603050405020304" pitchFamily="18" charset="0"/>
              </a:rPr>
              <a:t>Luyện tập</a:t>
            </a:r>
            <a:endParaRPr kumimoji="0" lang="vi-VN" sz="6000" b="1" i="0" u="none" strike="noStrike" kern="1200" cap="none" spc="0" normalizeH="0" baseline="0" noProof="0" dirty="0" smtClean="0">
              <a:ln w="6600">
                <a:noFill/>
                <a:prstDash val="solid"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068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7130" y="1763396"/>
            <a:ext cx="457200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000" b="1" dirty="0">
                <a:latin typeface="+mj-lt"/>
              </a:rPr>
              <a:t>Bài </a:t>
            </a:r>
            <a:r>
              <a:rPr lang="vi-VN" altLang="vi-VN" sz="4000" b="1" dirty="0" smtClean="0">
                <a:latin typeface="+mj-lt"/>
              </a:rPr>
              <a:t>1 </a:t>
            </a:r>
            <a:r>
              <a:rPr lang="vi-VN" altLang="vi-VN" sz="4000" b="1" dirty="0">
                <a:latin typeface="+mj-lt"/>
              </a:rPr>
              <a:t>: Tính 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50381" y="2988945"/>
            <a:ext cx="181102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367</a:t>
            </a:r>
            <a:endParaRPr lang="en-US" altLang="vi-VN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vi-VN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vi-VN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881461" y="512445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01535" y="344805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50756" y="2954655"/>
            <a:ext cx="18097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vi-VN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  <a:endParaRPr lang="en-US" altLang="vi-VN" sz="5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900971" y="5169535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22119" y="3416935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016950" y="3001010"/>
            <a:ext cx="210439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endParaRPr lang="en-US" altLang="vi-VN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vi-VN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en-US" altLang="vi-VN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6728080" y="5123440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433918" y="355499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589486" y="520065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223645" y="5200650"/>
            <a:ext cx="3956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855980" y="520065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522376" y="524573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192892" y="5245735"/>
            <a:ext cx="40478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810997" y="5245735"/>
            <a:ext cx="4731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7399927" y="513524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762949" y="3717363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031806" y="513524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689443" y="5135245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5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3425190" y="601980"/>
            <a:ext cx="5111751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vi-VN" altLang="x-none"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3200" b="1" u="sng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5600" y="1185545"/>
            <a:ext cx="8940800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 w="6600">
                  <a:noFill/>
                  <a:prstDash val="solid"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 tập</a:t>
            </a:r>
          </a:p>
        </p:txBody>
      </p:sp>
      <p:pic>
        <p:nvPicPr>
          <p:cNvPr id="100" name="Content Placeholder 9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8590" y="215900"/>
            <a:ext cx="1477010" cy="14770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Content Placeholder 100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13440000">
            <a:off x="10927080" y="307340"/>
            <a:ext cx="1558925" cy="16687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9536975" y="2954655"/>
            <a:ext cx="210439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endParaRPr lang="en-US" altLang="vi-VN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5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</a:t>
            </a:r>
            <a:endParaRPr lang="en-US" altLang="vi-VN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9574258" y="5102842"/>
            <a:ext cx="10668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9280096" y="3534392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9972252" y="3628072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9630229" y="5102842"/>
            <a:ext cx="135232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</a:t>
            </a:r>
            <a:endParaRPr lang="en-US" altLang="vi-VN" sz="5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5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3" grpId="0"/>
      <p:bldP spid="4105" grpId="0"/>
      <p:bldP spid="4106" grpId="0"/>
      <p:bldP spid="4108" grpId="0"/>
      <p:bldP spid="4109" grpId="0"/>
      <p:bldP spid="4111" grpId="0"/>
      <p:bldP spid="4112" grpId="0"/>
      <p:bldP spid="4114" grpId="0"/>
      <p:bldP spid="4115" grpId="0"/>
      <p:bldP spid="4116" grpId="0"/>
      <p:bldP spid="4117" grpId="0"/>
      <p:bldP spid="4119" grpId="0"/>
      <p:bldP spid="4120" grpId="0"/>
      <p:bldP spid="4121" grpId="0"/>
      <p:bldP spid="4122" grpId="0"/>
      <p:bldP spid="4123" grpId="0"/>
      <p:bldP spid="9" grpId="0"/>
      <p:bldP spid="26" grpId="0"/>
      <p:bldP spid="28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Content Placeholder 10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13440000">
            <a:off x="11035030" y="352425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5"/>
          <p:cNvSpPr txBox="1"/>
          <p:nvPr/>
        </p:nvSpPr>
        <p:spPr>
          <a:xfrm>
            <a:off x="3425190" y="601980"/>
            <a:ext cx="5111751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vi-VN" altLang="x-none"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3200" b="1" u="sng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25930" y="1240155"/>
            <a:ext cx="8940800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3200" b="1" i="0" u="none" strike="noStrike" kern="1200" cap="none" spc="0" normalizeH="0" baseline="0" noProof="0" dirty="0" smtClean="0">
                <a:ln w="6600">
                  <a:noFill/>
                  <a:prstDash val="solid"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Luyện tập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9260" y="1987550"/>
            <a:ext cx="624840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000" b="1" dirty="0">
                <a:latin typeface="+mj-lt"/>
              </a:rPr>
              <a:t>Bài </a:t>
            </a:r>
            <a:r>
              <a:rPr lang="vi-VN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Đặt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rồi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endParaRPr lang="vi-VN" altLang="vi-VN" sz="4000" b="1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171315" y="2821305"/>
          <a:ext cx="3849370" cy="3291840"/>
        </p:xfrm>
        <a:graphic>
          <a:graphicData uri="http://schemas.openxmlformats.org/drawingml/2006/table">
            <a:tbl>
              <a:tblPr/>
              <a:tblGrid>
                <a:gridCol w="4464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5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5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35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03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03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2291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354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1964" name="Text Box 16"/>
          <p:cNvSpPr txBox="1">
            <a:spLocks noChangeArrowheads="1"/>
          </p:cNvSpPr>
          <p:nvPr/>
        </p:nvSpPr>
        <p:spPr bwMode="auto">
          <a:xfrm>
            <a:off x="4569460" y="2987676"/>
            <a:ext cx="1371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65" name="Text Box 17"/>
          <p:cNvSpPr txBox="1">
            <a:spLocks noChangeArrowheads="1"/>
          </p:cNvSpPr>
          <p:nvPr/>
        </p:nvSpPr>
        <p:spPr bwMode="auto">
          <a:xfrm>
            <a:off x="4569460" y="3841751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66" name="Text Box 19"/>
          <p:cNvSpPr txBox="1">
            <a:spLocks noChangeArrowheads="1"/>
          </p:cNvSpPr>
          <p:nvPr/>
        </p:nvSpPr>
        <p:spPr bwMode="auto">
          <a:xfrm>
            <a:off x="4112260" y="345281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140960" y="4675188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532905" y="4642963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847706" y="4659313"/>
            <a:ext cx="4453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1" name="Text Box 25"/>
          <p:cNvSpPr txBox="1">
            <a:spLocks noChangeArrowheads="1"/>
          </p:cNvSpPr>
          <p:nvPr/>
        </p:nvSpPr>
        <p:spPr bwMode="auto">
          <a:xfrm>
            <a:off x="6363335" y="3008313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487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2" name="Text Box 26"/>
          <p:cNvSpPr txBox="1">
            <a:spLocks noChangeArrowheads="1"/>
          </p:cNvSpPr>
          <p:nvPr/>
        </p:nvSpPr>
        <p:spPr bwMode="auto">
          <a:xfrm>
            <a:off x="6515735" y="3831491"/>
            <a:ext cx="121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3" name="Text Box 28"/>
          <p:cNvSpPr txBox="1">
            <a:spLocks noChangeArrowheads="1"/>
          </p:cNvSpPr>
          <p:nvPr/>
        </p:nvSpPr>
        <p:spPr bwMode="auto">
          <a:xfrm>
            <a:off x="6115685" y="3419476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816450" y="4665663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472013" y="4675188"/>
            <a:ext cx="4889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7106001" y="4665663"/>
            <a:ext cx="63774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569460" y="4649788"/>
            <a:ext cx="915988" cy="1270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522955" y="4665663"/>
            <a:ext cx="946150" cy="635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912360" y="3214690"/>
            <a:ext cx="2286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6539865" y="3238739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" name="Content Placeholder 101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94310" y="216535"/>
            <a:ext cx="1215390" cy="12268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Oval 2"/>
          <p:cNvSpPr/>
          <p:nvPr/>
        </p:nvSpPr>
        <p:spPr>
          <a:xfrm>
            <a:off x="2847703" y="2799035"/>
            <a:ext cx="901337" cy="77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chemeClr val="tx1"/>
                </a:solidFill>
              </a:rPr>
              <a:t>a)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8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101" grpId="0"/>
      <p:bldP spid="21964" grpId="0" animBg="1"/>
      <p:bldP spid="21965" grpId="0" animBg="1"/>
      <p:bldP spid="21966" grpId="0" animBg="1"/>
      <p:bldP spid="12" grpId="0" bldLvl="0" animBg="1"/>
      <p:bldP spid="13" grpId="0" bldLvl="0" animBg="1"/>
      <p:bldP spid="15" grpId="0" bldLvl="0" animBg="1"/>
      <p:bldP spid="21971" grpId="0" animBg="1"/>
      <p:bldP spid="21972" grpId="0" animBg="1"/>
      <p:bldP spid="21973" grpId="0" animBg="1"/>
      <p:bldP spid="21" grpId="0" bldLvl="0" animBg="1"/>
      <p:bldP spid="22" grpId="0" bldLvl="0" animBg="1"/>
      <p:bldP spid="23" grpId="0" bldLvl="0" animBg="1"/>
      <p:bldP spid="32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Content Placeholder 10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13440000">
            <a:off x="11035030" y="352425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25930" y="100330"/>
            <a:ext cx="8940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hai ng</a:t>
            </a:r>
            <a:r>
              <a:rPr sz="32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06 tháng  9 năm 2021</a:t>
            </a:r>
            <a:endParaRPr sz="3200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3425190" y="601980"/>
            <a:ext cx="5111751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vi-VN" altLang="x-none"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sz="32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sz="3200" b="1" u="sng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25930" y="1240155"/>
            <a:ext cx="8940800" cy="58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 w="6600">
                  <a:noFill/>
                  <a:prstDash val="solid"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</a:t>
            </a:r>
            <a:r>
              <a:rPr kumimoji="0" lang="vi-VN" sz="3200" b="1" i="0" u="none" strike="noStrike" kern="1200" cap="none" spc="0" normalizeH="0" baseline="0" noProof="0" dirty="0" err="1" smtClean="0">
                <a:ln w="6600">
                  <a:noFill/>
                  <a:prstDash val="solid"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ộng các số có có ba chữ số (có nhớ một lần)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9260" y="1987550"/>
            <a:ext cx="624840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vi-VN" sz="4000" b="1" dirty="0">
                <a:latin typeface="+mj-lt"/>
              </a:rPr>
              <a:t>Bài </a:t>
            </a:r>
            <a:r>
              <a:rPr lang="vi-VN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Đặt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rồi</a:t>
            </a: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vi-V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tính</a:t>
            </a:r>
            <a:endParaRPr lang="vi-VN" altLang="vi-VN" sz="4000" b="1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171315" y="2821305"/>
          <a:ext cx="3849370" cy="3291840"/>
        </p:xfrm>
        <a:graphic>
          <a:graphicData uri="http://schemas.openxmlformats.org/drawingml/2006/table">
            <a:tbl>
              <a:tblPr/>
              <a:tblGrid>
                <a:gridCol w="4464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5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5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35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03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03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2291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354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1964" name="Text Box 16"/>
          <p:cNvSpPr txBox="1">
            <a:spLocks noChangeArrowheads="1"/>
          </p:cNvSpPr>
          <p:nvPr/>
        </p:nvSpPr>
        <p:spPr bwMode="auto">
          <a:xfrm>
            <a:off x="4569460" y="2987676"/>
            <a:ext cx="1371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95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65" name="Text Box 17"/>
          <p:cNvSpPr txBox="1">
            <a:spLocks noChangeArrowheads="1"/>
          </p:cNvSpPr>
          <p:nvPr/>
        </p:nvSpPr>
        <p:spPr bwMode="auto">
          <a:xfrm>
            <a:off x="4569460" y="3841751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85 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66" name="Text Box 19"/>
          <p:cNvSpPr txBox="1">
            <a:spLocks noChangeArrowheads="1"/>
          </p:cNvSpPr>
          <p:nvPr/>
        </p:nvSpPr>
        <p:spPr bwMode="auto">
          <a:xfrm>
            <a:off x="4112260" y="3452813"/>
            <a:ext cx="457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048887" y="4675188"/>
            <a:ext cx="68611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454843" y="4670426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721862" y="4659313"/>
            <a:ext cx="53339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1" name="Text Box 25"/>
          <p:cNvSpPr txBox="1">
            <a:spLocks noChangeArrowheads="1"/>
          </p:cNvSpPr>
          <p:nvPr/>
        </p:nvSpPr>
        <p:spPr bwMode="auto">
          <a:xfrm>
            <a:off x="6363335" y="3008313"/>
            <a:ext cx="1371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2" name="Text Box 26"/>
          <p:cNvSpPr txBox="1">
            <a:spLocks noChangeArrowheads="1"/>
          </p:cNvSpPr>
          <p:nvPr/>
        </p:nvSpPr>
        <p:spPr bwMode="auto">
          <a:xfrm>
            <a:off x="6539865" y="3844925"/>
            <a:ext cx="1219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503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73" name="Text Box 28"/>
          <p:cNvSpPr txBox="1">
            <a:spLocks noChangeArrowheads="1"/>
          </p:cNvSpPr>
          <p:nvPr/>
        </p:nvSpPr>
        <p:spPr bwMode="auto">
          <a:xfrm>
            <a:off x="6115685" y="3419476"/>
            <a:ext cx="457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764688" y="4665663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472013" y="4675188"/>
            <a:ext cx="4889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7057943" y="4665663"/>
            <a:ext cx="685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vi-VN" sz="4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569460" y="4649788"/>
            <a:ext cx="915988" cy="1270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522955" y="4665663"/>
            <a:ext cx="946150" cy="635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6906837" y="3261996"/>
            <a:ext cx="22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" name="Content Placeholder 101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94310" y="216535"/>
            <a:ext cx="1215390" cy="12268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Oval 24"/>
          <p:cNvSpPr/>
          <p:nvPr/>
        </p:nvSpPr>
        <p:spPr>
          <a:xfrm>
            <a:off x="2847703" y="2799035"/>
            <a:ext cx="901337" cy="77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chemeClr val="tx1"/>
                </a:solidFill>
              </a:rPr>
              <a:t>b</a:t>
            </a:r>
            <a:r>
              <a:rPr lang="vi-VN" sz="4000" dirty="0" smtClean="0">
                <a:solidFill>
                  <a:schemeClr val="tx1"/>
                </a:solidFill>
              </a:rPr>
              <a:t>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527982" y="3249614"/>
            <a:ext cx="2286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588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101" grpId="0"/>
      <p:bldP spid="21964" grpId="0" animBg="1"/>
      <p:bldP spid="21965" grpId="0" animBg="1"/>
      <p:bldP spid="21966" grpId="0" animBg="1"/>
      <p:bldP spid="12" grpId="0" bldLvl="0" animBg="1"/>
      <p:bldP spid="13" grpId="0" bldLvl="0" animBg="1"/>
      <p:bldP spid="15" grpId="0" bldLvl="0" animBg="1"/>
      <p:bldP spid="21971" grpId="0" animBg="1"/>
      <p:bldP spid="21972" grpId="0" animBg="1"/>
      <p:bldP spid="21973" grpId="0" animBg="1"/>
      <p:bldP spid="21" grpId="0" bldLvl="0" animBg="1"/>
      <p:bldP spid="22" grpId="0" bldLvl="0" animBg="1"/>
      <p:bldP spid="23" grpId="0" bldLvl="0" animBg="1"/>
      <p:bldP spid="36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0"/>
            <a:ext cx="10515600" cy="1325563"/>
          </a:xfrm>
        </p:spPr>
        <p:txBody>
          <a:bodyPr/>
          <a:lstStyle/>
          <a:p>
            <a:r>
              <a:rPr lang="vi-VN" dirty="0" smtClean="0"/>
              <a:t>Bài 3: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13411" y="310035"/>
            <a:ext cx="67121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</a:pPr>
            <a:r>
              <a:rPr lang="en-US" altLang="en-US" sz="3600" b="1" dirty="0" err="1" smtClean="0">
                <a:solidFill>
                  <a:srgbClr val="C00000"/>
                </a:solidFill>
                <a:latin typeface="-apple-system"/>
              </a:rPr>
              <a:t>Tóm</a:t>
            </a:r>
            <a:r>
              <a:rPr lang="en-US" altLang="en-US" sz="3600" b="1" dirty="0" smtClean="0">
                <a:solidFill>
                  <a:srgbClr val="C00000"/>
                </a:solidFill>
                <a:latin typeface="-apple-system"/>
              </a:rPr>
              <a:t> </a:t>
            </a:r>
            <a:r>
              <a:rPr lang="en-US" altLang="en-US" sz="3600" b="1" dirty="0" err="1" smtClean="0">
                <a:solidFill>
                  <a:srgbClr val="C00000"/>
                </a:solidFill>
                <a:latin typeface="-apple-system"/>
              </a:rPr>
              <a:t>tắt</a:t>
            </a:r>
            <a:r>
              <a:rPr lang="en-US" altLang="en-US" sz="3600" b="1" dirty="0" smtClean="0">
                <a:solidFill>
                  <a:srgbClr val="C00000"/>
                </a:solidFill>
                <a:latin typeface="-apple-system"/>
              </a:rPr>
              <a:t>:</a:t>
            </a:r>
            <a:endParaRPr lang="en-US" altLang="en-US" sz="3600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vi-VN" altLang="en-US" sz="3600" dirty="0" smtClean="0">
                <a:latin typeface="-apple-system"/>
              </a:rPr>
              <a:t>Thùng thứ nhất có </a:t>
            </a:r>
            <a:r>
              <a:rPr lang="en-US" altLang="en-US" sz="3600" dirty="0" smtClean="0">
                <a:latin typeface="-apple-system"/>
              </a:rPr>
              <a:t>: </a:t>
            </a:r>
            <a:r>
              <a:rPr lang="vi-VN" altLang="en-US" sz="3600" dirty="0" smtClean="0">
                <a:latin typeface="MathJax_Main"/>
              </a:rPr>
              <a:t>125</a:t>
            </a:r>
            <a:r>
              <a:rPr lang="vi-VN" altLang="en-US" sz="3600" i="1" dirty="0">
                <a:latin typeface="MathJax_Main"/>
              </a:rPr>
              <a:t>L</a:t>
            </a:r>
            <a:r>
              <a:rPr lang="vi-VN" altLang="en-US" sz="3600" dirty="0" smtClean="0">
                <a:latin typeface="MathJax_Main"/>
              </a:rPr>
              <a:t> dầu</a:t>
            </a:r>
            <a:endParaRPr lang="en-US" altLang="en-US" sz="3600" dirty="0" smtClean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vi-VN" altLang="en-US" sz="3600" dirty="0" smtClean="0">
                <a:latin typeface="-apple-system"/>
              </a:rPr>
              <a:t>Thùng thứ hai có</a:t>
            </a:r>
            <a:r>
              <a:rPr lang="en-US" altLang="en-US" sz="3600" dirty="0" smtClean="0">
                <a:latin typeface="-apple-system"/>
              </a:rPr>
              <a:t>  </a:t>
            </a:r>
            <a:r>
              <a:rPr lang="vi-VN" altLang="en-US" sz="3600" dirty="0" smtClean="0">
                <a:latin typeface="-apple-system"/>
              </a:rPr>
              <a:t> </a:t>
            </a:r>
            <a:r>
              <a:rPr lang="en-US" altLang="en-US" sz="3600" dirty="0" smtClean="0">
                <a:latin typeface="-apple-system"/>
              </a:rPr>
              <a:t>: </a:t>
            </a:r>
            <a:r>
              <a:rPr lang="vi-VN" altLang="en-US" sz="3600" dirty="0" smtClean="0">
                <a:latin typeface="MathJax_Main"/>
              </a:rPr>
              <a:t>135</a:t>
            </a:r>
            <a:r>
              <a:rPr lang="vi-VN" altLang="en-US" sz="3600" i="1" dirty="0">
                <a:latin typeface="MathJax_Main"/>
              </a:rPr>
              <a:t>L</a:t>
            </a:r>
            <a:r>
              <a:rPr lang="vi-VN" altLang="en-US" sz="3600" i="1" dirty="0" smtClean="0">
                <a:latin typeface="MathJax_Main"/>
              </a:rPr>
              <a:t> </a:t>
            </a:r>
            <a:r>
              <a:rPr lang="vi-VN" altLang="en-US" sz="3600" dirty="0" smtClean="0">
                <a:latin typeface="MathJax_Main"/>
              </a:rPr>
              <a:t>dầu</a:t>
            </a:r>
            <a:endParaRPr lang="en-US" altLang="en-US" sz="3600" dirty="0" smtClean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vi-VN" altLang="en-US" sz="3600" dirty="0" smtClean="0">
                <a:latin typeface="-apple-system"/>
              </a:rPr>
              <a:t>Cả hai thùng có</a:t>
            </a:r>
            <a:r>
              <a:rPr lang="en-US" altLang="en-US" sz="3600" dirty="0" smtClean="0">
                <a:latin typeface="-apple-system"/>
              </a:rPr>
              <a:t> </a:t>
            </a:r>
            <a:r>
              <a:rPr lang="vi-VN" altLang="en-US" sz="3600" dirty="0" smtClean="0">
                <a:latin typeface="-apple-system"/>
              </a:rPr>
              <a:t>  </a:t>
            </a:r>
            <a:r>
              <a:rPr lang="en-US" altLang="en-US" sz="3600" dirty="0" smtClean="0">
                <a:latin typeface="-apple-system"/>
              </a:rPr>
              <a:t> </a:t>
            </a:r>
            <a:r>
              <a:rPr lang="vi-VN" altLang="en-US" sz="3600" dirty="0" smtClean="0">
                <a:latin typeface="-apple-system"/>
              </a:rPr>
              <a:t> </a:t>
            </a:r>
            <a:r>
              <a:rPr lang="en-US" altLang="en-US" sz="3600" dirty="0" smtClean="0">
                <a:latin typeface="-apple-system"/>
              </a:rPr>
              <a:t>: ... ? </a:t>
            </a:r>
            <a:r>
              <a:rPr lang="vi-VN" altLang="en-US" sz="3600" i="1" dirty="0" smtClean="0">
                <a:latin typeface="-apple-system"/>
              </a:rPr>
              <a:t>L</a:t>
            </a:r>
            <a:r>
              <a:rPr lang="vi-VN" altLang="en-US" sz="3600" dirty="0" smtClean="0">
                <a:latin typeface="-apple-system"/>
              </a:rPr>
              <a:t> dầu</a:t>
            </a:r>
            <a:endParaRPr lang="en-US" altLang="en-US" sz="36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31520" y="2834641"/>
            <a:ext cx="9982199" cy="35922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thùng có số lít dầu </a:t>
            </a:r>
            <a:r>
              <a:rPr lang="en-US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125 + 135 = 260</a:t>
            </a:r>
            <a:r>
              <a:rPr kumimoji="0" lang="vi-VN" alt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(lít dầu)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vi-VN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260 </a:t>
            </a:r>
            <a:r>
              <a:rPr lang="vi-VN" alt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 dầu</a:t>
            </a:r>
            <a:endParaRPr lang="en-US" alt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6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9"/>
          <p:cNvSpPr txBox="1">
            <a:spLocks noChangeArrowheads="1"/>
          </p:cNvSpPr>
          <p:nvPr/>
        </p:nvSpPr>
        <p:spPr bwMode="auto">
          <a:xfrm>
            <a:off x="1704703" y="71628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36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30"/>
          <p:cNvSpPr txBox="1">
            <a:spLocks noChangeArrowheads="1"/>
          </p:cNvSpPr>
          <p:nvPr/>
        </p:nvSpPr>
        <p:spPr bwMode="auto">
          <a:xfrm>
            <a:off x="582031" y="2741386"/>
            <a:ext cx="1980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310 + 40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31"/>
          <p:cNvSpPr txBox="1">
            <a:spLocks noChangeArrowheads="1"/>
          </p:cNvSpPr>
          <p:nvPr/>
        </p:nvSpPr>
        <p:spPr bwMode="auto">
          <a:xfrm>
            <a:off x="392992" y="3582489"/>
            <a:ext cx="22878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+ 250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Text Box 36"/>
          <p:cNvSpPr txBox="1">
            <a:spLocks noChangeArrowheads="1"/>
          </p:cNvSpPr>
          <p:nvPr/>
        </p:nvSpPr>
        <p:spPr bwMode="auto">
          <a:xfrm>
            <a:off x="4713103" y="2754313"/>
            <a:ext cx="2406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+ 50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 Box 37"/>
          <p:cNvSpPr txBox="1">
            <a:spLocks noChangeArrowheads="1"/>
          </p:cNvSpPr>
          <p:nvPr/>
        </p:nvSpPr>
        <p:spPr bwMode="auto">
          <a:xfrm>
            <a:off x="4713104" y="3580176"/>
            <a:ext cx="22210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305 + 45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9" name="Rectangle 42"/>
          <p:cNvSpPr>
            <a:spLocks noChangeArrowheads="1"/>
          </p:cNvSpPr>
          <p:nvPr/>
        </p:nvSpPr>
        <p:spPr bwMode="auto">
          <a:xfrm>
            <a:off x="3810000" y="52578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Rectangle 43"/>
          <p:cNvSpPr>
            <a:spLocks noChangeArrowheads="1"/>
          </p:cNvSpPr>
          <p:nvPr/>
        </p:nvSpPr>
        <p:spPr bwMode="auto">
          <a:xfrm>
            <a:off x="3657600" y="42672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1" name="Rectangle 44"/>
          <p:cNvSpPr>
            <a:spLocks noChangeArrowheads="1"/>
          </p:cNvSpPr>
          <p:nvPr/>
        </p:nvSpPr>
        <p:spPr bwMode="auto">
          <a:xfrm>
            <a:off x="8077200" y="27432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Rectangle 45"/>
          <p:cNvSpPr>
            <a:spLocks noChangeArrowheads="1"/>
          </p:cNvSpPr>
          <p:nvPr/>
        </p:nvSpPr>
        <p:spPr bwMode="auto">
          <a:xfrm>
            <a:off x="9525000" y="37338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46"/>
          <p:cNvSpPr>
            <a:spLocks noChangeArrowheads="1"/>
          </p:cNvSpPr>
          <p:nvPr/>
        </p:nvSpPr>
        <p:spPr bwMode="auto">
          <a:xfrm>
            <a:off x="6324600" y="46482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4" name="Rectangle 47"/>
          <p:cNvSpPr>
            <a:spLocks noChangeArrowheads="1"/>
          </p:cNvSpPr>
          <p:nvPr/>
        </p:nvSpPr>
        <p:spPr bwMode="auto">
          <a:xfrm>
            <a:off x="9601200" y="2971800"/>
            <a:ext cx="457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752" name="Rectangle 48"/>
          <p:cNvSpPr>
            <a:spLocks noChangeArrowheads="1"/>
          </p:cNvSpPr>
          <p:nvPr/>
        </p:nvSpPr>
        <p:spPr bwMode="auto">
          <a:xfrm>
            <a:off x="10533017" y="3529837"/>
            <a:ext cx="1041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753" name="Rectangle 49"/>
          <p:cNvSpPr>
            <a:spLocks noChangeArrowheads="1"/>
          </p:cNvSpPr>
          <p:nvPr/>
        </p:nvSpPr>
        <p:spPr bwMode="auto">
          <a:xfrm>
            <a:off x="10533017" y="2754313"/>
            <a:ext cx="1336766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754" name="Rectangle 50"/>
          <p:cNvSpPr>
            <a:spLocks noChangeArrowheads="1"/>
          </p:cNvSpPr>
          <p:nvPr/>
        </p:nvSpPr>
        <p:spPr bwMode="auto">
          <a:xfrm>
            <a:off x="10525411" y="4359381"/>
            <a:ext cx="820043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8" name="Picture 53" descr="dona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7" y="273050"/>
            <a:ext cx="1180012" cy="178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Text Box 28"/>
          <p:cNvSpPr txBox="1">
            <a:spLocks noChangeArrowheads="1"/>
          </p:cNvSpPr>
          <p:nvPr/>
        </p:nvSpPr>
        <p:spPr bwMode="auto">
          <a:xfrm>
            <a:off x="2438400" y="487680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867072" y="3577507"/>
            <a:ext cx="129467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884126" y="2756981"/>
            <a:ext cx="101454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685507" y="2725510"/>
            <a:ext cx="10149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709454" y="3614633"/>
            <a:ext cx="94814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8382000" y="28194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– 50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7" name="Text Box 36"/>
          <p:cNvSpPr txBox="1">
            <a:spLocks noChangeArrowheads="1"/>
          </p:cNvSpPr>
          <p:nvPr/>
        </p:nvSpPr>
        <p:spPr bwMode="auto">
          <a:xfrm>
            <a:off x="8417574" y="3586722"/>
            <a:ext cx="2274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950 – 50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8" name="Text Box 31"/>
          <p:cNvSpPr txBox="1">
            <a:spLocks noChangeArrowheads="1"/>
          </p:cNvSpPr>
          <p:nvPr/>
        </p:nvSpPr>
        <p:spPr bwMode="auto">
          <a:xfrm>
            <a:off x="519724" y="4439468"/>
            <a:ext cx="22621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 – 150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70" name="Text Box 37"/>
          <p:cNvSpPr txBox="1">
            <a:spLocks noChangeArrowheads="1"/>
          </p:cNvSpPr>
          <p:nvPr/>
        </p:nvSpPr>
        <p:spPr bwMode="auto">
          <a:xfrm>
            <a:off x="4728693" y="4373562"/>
            <a:ext cx="239124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 – 15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71" name="Text Box 36"/>
          <p:cNvSpPr txBox="1">
            <a:spLocks noChangeArrowheads="1"/>
          </p:cNvSpPr>
          <p:nvPr/>
        </p:nvSpPr>
        <p:spPr bwMode="auto">
          <a:xfrm>
            <a:off x="8195673" y="4404859"/>
            <a:ext cx="281105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 – 415 </a:t>
            </a:r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2743200" y="448056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6873917" y="4335933"/>
            <a:ext cx="105886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12449" y="2248195"/>
            <a:ext cx="101454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4114800" y="2194258"/>
            <a:ext cx="101454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8027125" y="2239962"/>
            <a:ext cx="101454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2000">
                <a:solidFill>
                  <a:srgbClr val="663D4E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600" i="1">
                <a:solidFill>
                  <a:srgbClr val="663D4E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>
                <a:solidFill>
                  <a:srgbClr val="663D4E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1000"/>
              </a:lnSpc>
              <a:spcBef>
                <a:spcPts val="925"/>
              </a:spcBef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1000"/>
              </a:lnSpc>
              <a:spcBef>
                <a:spcPts val="925"/>
              </a:spcBef>
              <a:spcAft>
                <a:spcPct val="0"/>
              </a:spcAft>
              <a:buFont typeface="Corbel" panose="020B0503020204020204" pitchFamily="34" charset="0"/>
              <a:buChar char="–"/>
              <a:defRPr sz="1400" i="1">
                <a:solidFill>
                  <a:srgbClr val="663D4E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613017"/>
      </p:ext>
    </p:extLst>
  </p:cSld>
  <p:clrMapOvr>
    <a:masterClrMapping/>
  </p:clrMapOvr>
  <p:transition advTm="1594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52" grpId="0" animBg="1"/>
      <p:bldP spid="200753" grpId="0" animBg="1"/>
      <p:bldP spid="200754" grpId="0" animBg="1"/>
      <p:bldP spid="5149" grpId="0"/>
      <p:bldP spid="5150" grpId="0"/>
      <p:bldP spid="5151" grpId="0"/>
      <p:bldP spid="5154" grpId="0"/>
      <p:bldP spid="8" grpId="0"/>
      <p:bldP spid="10" grpId="0"/>
      <p:bldP spid="35" grpId="0"/>
      <p:bldP spid="36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1|11|18.7|6.8|26|4.6|4.9|4.4|3.6|3.8|4.8|2.8|3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267</Words>
  <Application>Microsoft Office PowerPoint</Application>
  <PresentationFormat>Widescreen</PresentationFormat>
  <Paragraphs>398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Cambria</vt:lpstr>
      <vt:lpstr>MathJax_Main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11</cp:revision>
  <dcterms:created xsi:type="dcterms:W3CDTF">2021-09-15T04:23:13Z</dcterms:created>
  <dcterms:modified xsi:type="dcterms:W3CDTF">2021-09-19T07:07:30Z</dcterms:modified>
</cp:coreProperties>
</file>